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7" r:id="rId2"/>
    <p:sldId id="275" r:id="rId3"/>
    <p:sldId id="324" r:id="rId4"/>
    <p:sldId id="325" r:id="rId5"/>
    <p:sldId id="326" r:id="rId6"/>
    <p:sldId id="323" r:id="rId7"/>
    <p:sldId id="332" r:id="rId8"/>
    <p:sldId id="338" r:id="rId9"/>
    <p:sldId id="339" r:id="rId10"/>
    <p:sldId id="340" r:id="rId11"/>
    <p:sldId id="327" r:id="rId12"/>
    <p:sldId id="342" r:id="rId13"/>
    <p:sldId id="343" r:id="rId14"/>
    <p:sldId id="344" r:id="rId15"/>
    <p:sldId id="331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Roboto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A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B8E03F-8C23-1C49-BEFE-F5BEEE18BA6B}" v="6" dt="2023-08-18T18:23:00.3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6197"/>
  </p:normalViewPr>
  <p:slideViewPr>
    <p:cSldViewPr snapToGrid="0">
      <p:cViewPr varScale="1">
        <p:scale>
          <a:sx n="101" d="100"/>
          <a:sy n="101" d="100"/>
        </p:scale>
        <p:origin x="1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119A6-FE60-CE4F-AC5C-79BCD735CD57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BDDC0-AE8E-9B49-8B59-BD58509E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17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B072D-DDE4-484E-84E9-5D49F80072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49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B072D-DDE4-484E-84E9-5D49F80072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004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2BDDC0-AE8E-9B49-8B59-BD58509EF8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94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B072D-DDE4-484E-84E9-5D49F80072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42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AE582-CE25-730A-AB6C-62756F5A1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4B5F22-B326-E987-2077-4B9B888348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A7488-5529-81C8-6BB8-E26F8D4C3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F16B5-3D96-0EC6-E18E-08A04708F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A552B-EC25-AFCA-CDEB-269C2CAFE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31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7DF4E-AE90-394C-4C59-57CED16B5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327B08-3396-E6B8-FBD6-2A6FD9525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07BC52-DD3B-C2BD-086C-E1805FE15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9A42B-A336-D051-AAC8-673FF937A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85FAE-08E1-99BA-1173-2CD5EFC50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3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360A8E-5C69-13BE-01A0-24BB37F10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257B55-33B9-4A7B-63AA-47115E6DA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0709D-6688-7CB9-873D-7D05AAC8D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345DD-F133-0E97-F828-A4C6F0ED0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C030CF-389E-D225-AB59-261987A4C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77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378E9-0A16-8BAD-D8BC-EE6229138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8F093-34C6-F86C-CF0D-3DDB5B6FE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9D61E-9248-7EE8-E3B4-D6A21813E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E54BC-4D49-AA6F-1D78-0CA906E11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D2E532-2B28-F5DE-A087-F54EA7D7C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25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9E8E-B451-3E9A-BD4C-4197E5669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6EF4A-D68A-536D-A7D6-F41FF5C4A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0A5F8-C7B1-3E32-B0DB-F92D99CA5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5B4CB-ACEA-A1D8-5C76-90AC85638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868A0-3ADA-596B-9171-241F5F2C9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9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A7826-EEC0-8B57-2BD1-4AC8C17C7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14AFA-8710-5607-EE3E-7826C1222B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4F4A36-F0BA-F76A-5FA4-24C242B3FC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FE8AF-AF18-4CC6-F814-2E12D9ECB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A80000-966F-4ECE-B4C9-95D42F031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AFB2FC-1FC5-1960-6A06-CF9A24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8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B20D0-83DE-569D-D710-037E882AD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5422B-5613-A83A-FFA4-FE72F526A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E31515-7DC2-BECB-4878-D38157C0F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76A3D1-F25C-6767-71EE-CA4F707617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48163B-2296-C5D1-AFD7-81FBE8BE26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7740C-42A2-A4A8-CCA3-FF4A3220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2316B7-FF8E-07E5-5D75-E2A1BB7C2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EDAE34-36C8-06AE-DDD2-7EAC945ED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827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D5026-5395-79C0-AECB-202241760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9467E2-F951-1E20-C09A-67F730AAF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211626-32B2-1711-6A5D-1BD951F4C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A336B7-2D12-9925-679E-BFD46BD8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87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52C7E0-C496-6991-C885-E576B714C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B5352C-E216-4EA1-2040-342FF588B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A4090B-B490-F926-69ED-6F6B1C124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31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7B96E-FAE2-A6B9-54F2-B05D80153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2DC44-A0C7-59B2-9F60-11280B4CC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9E5F49-0A27-1546-42F2-47EB515CE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014914-3AB5-D4EA-4F07-E09BCA331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2D581-C7E0-ECE7-BFD2-7DC567EFC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239E9D-582F-F7B9-CCB8-4301C7543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047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6BB89-4E45-031B-B112-419C52F22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6454F7-71E6-A05E-393E-A04C4105EA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904FBA-EB82-9E24-C06F-63259C0C93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04A48D-AC16-27D9-AE11-843D9D79C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141F35-0052-0A61-50C3-7282431F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86E1A-AED6-5DF1-E46E-B5760028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73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D19245-93B4-D65C-72E4-F267D9D9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806AA-6E13-9386-8DF4-E55F788193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F7A6F-F8E5-95BB-4AC0-17A64F1D6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6FEE7-1728-C244-BE46-89BEF2A2E27D}" type="datetimeFigureOut">
              <a:rPr lang="en-US" smtClean="0"/>
              <a:t>01/09/2023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287B6-CA51-95AD-15F4-A8A962CB49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0FE39-6DA4-0BD1-19E5-7DC4EDC820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4FF7C-DF7C-1C4C-939D-66AF1706D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67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ky, outdoor, day&#10;&#10;Description automatically generated">
            <a:extLst>
              <a:ext uri="{FF2B5EF4-FFF2-40B4-BE49-F238E27FC236}">
                <a16:creationId xmlns:a16="http://schemas.microsoft.com/office/drawing/2014/main" id="{502256C8-C1E3-4740-9103-F2A03EFA26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9027" b="15185"/>
          <a:stretch/>
        </p:blipFill>
        <p:spPr>
          <a:xfrm>
            <a:off x="0" y="0"/>
            <a:ext cx="12192000" cy="601578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CDDFDBEF-4F6C-494D-8BA0-3BF35AF34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93133"/>
            <a:ext cx="9144000" cy="1464197"/>
          </a:xfrm>
        </p:spPr>
        <p:txBody>
          <a:bodyPr>
            <a:normAutofit/>
          </a:bodyPr>
          <a:lstStyle/>
          <a:p>
            <a:r>
              <a:rPr lang="en-US" sz="4000" b="1" spc="2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Oversight Mechanisms: OIOS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700D888-045F-B74D-9EF0-475495E61687}"/>
              </a:ext>
            </a:extLst>
          </p:cNvPr>
          <p:cNvSpPr txBox="1">
            <a:spLocks/>
          </p:cNvSpPr>
          <p:nvPr/>
        </p:nvSpPr>
        <p:spPr>
          <a:xfrm>
            <a:off x="1524000" y="3262418"/>
            <a:ext cx="9144000" cy="162045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300" b="1" spc="1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Joint Swiss-UNITAR Briefing on United Nations Budgetary Matters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A129F77-EDF8-7649-B96B-83FFC06D8F09}"/>
              </a:ext>
            </a:extLst>
          </p:cNvPr>
          <p:cNvSpPr/>
          <p:nvPr/>
        </p:nvSpPr>
        <p:spPr>
          <a:xfrm>
            <a:off x="5407742" y="3070214"/>
            <a:ext cx="1376517" cy="49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2FF2A93-8047-3847-9D75-039D33675799}"/>
              </a:ext>
            </a:extLst>
          </p:cNvPr>
          <p:cNvSpPr/>
          <p:nvPr/>
        </p:nvSpPr>
        <p:spPr>
          <a:xfrm>
            <a:off x="4992415" y="6345869"/>
            <a:ext cx="702029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300" b="1" spc="20" dirty="0">
                <a:solidFill>
                  <a:srgbClr val="37343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OFFICE OF INTERNAL OVERSIGHT SERVICES |  7 September 2023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10F6979-90DA-D243-B87E-763D03C9F2F6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pic>
        <p:nvPicPr>
          <p:cNvPr id="6" name="Picture 5" descr="A picture containing text, device, fan, clipart&#10;&#10;Description automatically generated">
            <a:extLst>
              <a:ext uri="{FF2B5EF4-FFF2-40B4-BE49-F238E27FC236}">
                <a16:creationId xmlns:a16="http://schemas.microsoft.com/office/drawing/2014/main" id="{17CBB7ED-5046-5B42-9D9F-93C49BB2B7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0846" y="101102"/>
            <a:ext cx="1996779" cy="58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70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Investigations Division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936702" y="1494663"/>
            <a:ext cx="10582508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Investigates allegations </a:t>
            </a:r>
            <a:r>
              <a:rPr lang="en-US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 misconduct, including alleged fraud and corruption, retaliation, mismanagement, waste of resources, and abuse of authority</a:t>
            </a:r>
          </a:p>
          <a:p>
            <a:pPr marL="12700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</a:pPr>
            <a:endParaRPr lang="en-US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 investigation is a legally based analytical process designed to </a:t>
            </a:r>
            <a:r>
              <a:rPr lang="en-US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gather information </a:t>
            </a:r>
            <a:r>
              <a:rPr lang="en-US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 order to determine whether a contravention occurred and, if so, the person or entity responsible</a:t>
            </a:r>
          </a:p>
        </p:txBody>
      </p:sp>
    </p:spTree>
    <p:extLst>
      <p:ext uri="{BB962C8B-B14F-4D97-AF65-F5344CB8AC3E}">
        <p14:creationId xmlns:p14="http://schemas.microsoft.com/office/powerpoint/2010/main" val="1908121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OIOS outputs and results in 2022/23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279356" y="1494663"/>
            <a:ext cx="5965328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414 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oversight reports issued:</a:t>
            </a:r>
          </a:p>
          <a:p>
            <a:pPr marL="696913" lvl="1" indent="-227013" algn="l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16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116 audit</a:t>
            </a:r>
          </a:p>
          <a:p>
            <a:pPr marL="696913" lvl="1" indent="-227013" algn="l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16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14 inspection and evaluation</a:t>
            </a:r>
          </a:p>
          <a:p>
            <a:pPr marL="696913" lvl="1" indent="-227013" algn="l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16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284 investigation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Around half 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related to 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peace operations</a:t>
            </a:r>
            <a:endParaRPr lang="en-US" sz="2000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OIOS issued 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1101 recommendations 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46 entities, covering areas of high risk to programme management, information technology and data management, financial management, strategic management, and </a:t>
            </a:r>
            <a:b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governance and control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5A158D-DDFA-F7AB-2736-A0C086189349}"/>
              </a:ext>
            </a:extLst>
          </p:cNvPr>
          <p:cNvSpPr txBox="1"/>
          <p:nvPr/>
        </p:nvSpPr>
        <p:spPr>
          <a:xfrm>
            <a:off x="5193230" y="1186132"/>
            <a:ext cx="34474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Reports issued, by entity type</a:t>
            </a:r>
            <a:endParaRPr lang="en-US" sz="10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4FACA0-FBB0-D051-F0BA-30968D011C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582"/>
          <a:stretch/>
        </p:blipFill>
        <p:spPr>
          <a:xfrm>
            <a:off x="5821661" y="1373372"/>
            <a:ext cx="4667565" cy="22375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74D9F6-9A16-B2BD-E9A3-AE8A1A3B6D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066"/>
          <a:stretch/>
        </p:blipFill>
        <p:spPr>
          <a:xfrm>
            <a:off x="5349238" y="3764579"/>
            <a:ext cx="5612409" cy="24716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33BE66-6A0A-802A-7CA0-1F02AD5622B0}"/>
              </a:ext>
            </a:extLst>
          </p:cNvPr>
          <p:cNvSpPr txBox="1"/>
          <p:nvPr/>
        </p:nvSpPr>
        <p:spPr>
          <a:xfrm>
            <a:off x="5594674" y="3475783"/>
            <a:ext cx="34474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Recommendations issued, by entity type</a:t>
            </a:r>
            <a:endParaRPr 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2576281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Overall OIOS posts have increased slightly since 2017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7" name="Subtitle 2">
            <a:extLst>
              <a:ext uri="{FF2B5EF4-FFF2-40B4-BE49-F238E27FC236}">
                <a16:creationId xmlns:a16="http://schemas.microsoft.com/office/drawing/2014/main" id="{5B1E6F3B-89EB-AF49-A2EF-8242226D0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57261" y="1685787"/>
            <a:ext cx="4299537" cy="2230949"/>
          </a:xfrm>
        </p:spPr>
        <p:txBody>
          <a:bodyPr>
            <a:noAutofit/>
          </a:bodyPr>
          <a:lstStyle/>
          <a:p>
            <a:pPr marL="342900" indent="-342900" algn="l"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346</a:t>
            </a: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posts across all OIOS </a:t>
            </a:r>
            <a:b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(net </a:t>
            </a:r>
            <a:r>
              <a:rPr lang="en-US" sz="18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+10 posts </a:t>
            </a:r>
            <a:r>
              <a:rPr lang="en-US" sz="1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since 2017)</a:t>
            </a:r>
            <a:endParaRPr lang="en-US" sz="20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algn="l">
              <a:spcBef>
                <a:spcPts val="2200"/>
              </a:spcBef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Most growth in </a:t>
            </a:r>
            <a:r>
              <a:rPr lang="en-US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investigations </a:t>
            </a: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 </a:t>
            </a:r>
            <a:r>
              <a:rPr lang="en-US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evaluation</a:t>
            </a: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</a:p>
          <a:p>
            <a:pPr marL="800100" lvl="1" indent="-342900" algn="l">
              <a:buClr>
                <a:srgbClr val="009EDB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18 </a:t>
            </a:r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new posts in </a:t>
            </a:r>
            <a:r>
              <a:rPr lang="en-US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ID</a:t>
            </a:r>
          </a:p>
          <a:p>
            <a:pPr marL="800100" lvl="1" indent="-342900" algn="l">
              <a:buClr>
                <a:srgbClr val="009EDB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12 </a:t>
            </a:r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new posts in </a:t>
            </a:r>
            <a:r>
              <a:rPr lang="en-US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IED</a:t>
            </a:r>
            <a:endParaRPr lang="en-US" sz="20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algn="l">
              <a:spcBef>
                <a:spcPts val="2200"/>
              </a:spcBef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Gender balance is improving:</a:t>
            </a:r>
            <a:b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</a:t>
            </a:r>
            <a:r>
              <a:rPr lang="en-US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42% F : M 58%</a:t>
            </a:r>
          </a:p>
          <a:p>
            <a:pPr marL="342900" indent="-342900" algn="l">
              <a:spcBef>
                <a:spcPts val="2200"/>
              </a:spcBef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Diversity: </a:t>
            </a:r>
            <a:r>
              <a:rPr lang="en-US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74 nationalities</a:t>
            </a:r>
          </a:p>
          <a:p>
            <a:pPr marL="342900" indent="-342900" algn="l">
              <a:buClr>
                <a:srgbClr val="009EDB"/>
              </a:buClr>
              <a:buFont typeface="Arial" panose="020B0604020202020204" pitchFamily="34" charset="0"/>
              <a:buChar char="•"/>
            </a:pPr>
            <a:endParaRPr lang="en-US" sz="20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E7CE7C-2FB5-BD42-7907-B009D1CCAD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64" y="1166459"/>
            <a:ext cx="5511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435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199" y="118133"/>
            <a:ext cx="10857523" cy="745766"/>
          </a:xfrm>
        </p:spPr>
        <p:txBody>
          <a:bodyPr>
            <a:normAutofit fontScale="90000"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Peacekeeping support account is still a major source of funding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583D26-EE3B-C3E4-78D7-10A7DDB8D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862" y="1099722"/>
            <a:ext cx="5511800" cy="5130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381431-85D3-008D-8831-265F1AA572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5244" y="1099722"/>
            <a:ext cx="5511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01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Programme focus areas for 2023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691662" y="1494662"/>
            <a:ext cx="10632830" cy="4105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5138" algn="l">
              <a:lnSpc>
                <a:spcPct val="100000"/>
              </a:lnSpc>
              <a:spcBef>
                <a:spcPts val="11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16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(a)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implementation of the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management, peace and security, and</a:t>
            </a:r>
            <a:b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development reforms</a:t>
            </a:r>
            <a:endParaRPr lang="en-US" sz="2000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65138" algn="l">
              <a:lnSpc>
                <a:spcPct val="100000"/>
              </a:lnSpc>
              <a:spcBef>
                <a:spcPts val="11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16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(b) 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strengthening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organizational culture </a:t>
            </a:r>
          </a:p>
          <a:p>
            <a:pPr marL="465138" algn="l">
              <a:lnSpc>
                <a:spcPct val="100000"/>
              </a:lnSpc>
              <a:spcBef>
                <a:spcPts val="11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16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(c) 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procurement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supply chain management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(including fraud and corruption risks)</a:t>
            </a:r>
            <a:endParaRPr lang="en-US" sz="2000" b="1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65138" algn="l">
              <a:lnSpc>
                <a:spcPct val="100000"/>
              </a:lnSpc>
              <a:spcBef>
                <a:spcPts val="11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16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(d) 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missions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drawdown or transition  </a:t>
            </a:r>
          </a:p>
          <a:p>
            <a:pPr marL="465138" algn="l">
              <a:lnSpc>
                <a:spcPct val="100000"/>
              </a:lnSpc>
              <a:spcBef>
                <a:spcPts val="11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16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(e) 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strengthening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protection against retaliation (whistle-blower protection)</a:t>
            </a:r>
          </a:p>
          <a:p>
            <a:pPr marL="465138" algn="l">
              <a:lnSpc>
                <a:spcPct val="100000"/>
              </a:lnSpc>
              <a:spcBef>
                <a:spcPts val="500"/>
              </a:spcBef>
              <a:spcAft>
                <a:spcPts val="300"/>
              </a:spcAft>
              <a:buClr>
                <a:srgbClr val="009EDB"/>
              </a:buClr>
            </a:pPr>
            <a:endParaRPr lang="en-US" sz="2000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65138" algn="l">
              <a:lnSpc>
                <a:spcPct val="100000"/>
              </a:lnSpc>
              <a:spcBef>
                <a:spcPts val="5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Plus, Secretariat implementation in cross-cutting areas, such as: </a:t>
            </a:r>
          </a:p>
          <a:p>
            <a:pPr marL="1265238" lvl="1" indent="-342900" algn="l">
              <a:lnSpc>
                <a:spcPct val="100000"/>
              </a:lnSpc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19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Sustainable Development Goals and </a:t>
            </a:r>
          </a:p>
          <a:p>
            <a:pPr marL="1265238" lvl="1" indent="-342900" algn="l">
              <a:lnSpc>
                <a:spcPct val="100000"/>
              </a:lnSpc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19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Secretary-General’s strategies on gender equality, racial equality, environmental sustainability, and data</a:t>
            </a:r>
          </a:p>
        </p:txBody>
      </p:sp>
    </p:spTree>
    <p:extLst>
      <p:ext uri="{BB962C8B-B14F-4D97-AF65-F5344CB8AC3E}">
        <p14:creationId xmlns:p14="http://schemas.microsoft.com/office/powerpoint/2010/main" val="1039686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DF8B6EE-4CD7-C84C-9A35-B2671D27A9E1}"/>
              </a:ext>
            </a:extLst>
          </p:cNvPr>
          <p:cNvSpPr/>
          <p:nvPr/>
        </p:nvSpPr>
        <p:spPr>
          <a:xfrm>
            <a:off x="0" y="0"/>
            <a:ext cx="12192000" cy="5984111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DDFDBEF-4F6C-494D-8BA0-3BF35AF34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4446"/>
            <a:ext cx="9144000" cy="16204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en-US" sz="2400" b="1" u="sng" spc="2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Our Vision</a:t>
            </a:r>
            <a:br>
              <a:rPr lang="en-US" sz="2400" b="1" u="sng" spc="2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1050" b="1" u="sng" spc="2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800" b="1" spc="2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strong and accountable United Nations </a:t>
            </a:r>
            <a:endParaRPr lang="en-US" sz="3200" b="1" spc="2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700D888-045F-B74D-9EF0-475495E61687}"/>
              </a:ext>
            </a:extLst>
          </p:cNvPr>
          <p:cNvSpPr txBox="1">
            <a:spLocks/>
          </p:cNvSpPr>
          <p:nvPr/>
        </p:nvSpPr>
        <p:spPr>
          <a:xfrm>
            <a:off x="1524000" y="3516626"/>
            <a:ext cx="9144000" cy="14365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300" b="1" u="sng" spc="1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Our Mission:</a:t>
            </a:r>
          </a:p>
          <a:p>
            <a:br>
              <a:rPr lang="en-US" sz="1050" b="1" u="sng" spc="2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800" b="1" spc="1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Delivering objective oversight results that </a:t>
            </a:r>
            <a:br>
              <a:rPr lang="en-US" sz="2800" b="1" spc="1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800" b="1" spc="1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make a difference</a:t>
            </a:r>
            <a:endParaRPr lang="en-US" sz="2300" b="1" spc="1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A129F77-EDF8-7649-B96B-83FFC06D8F09}"/>
              </a:ext>
            </a:extLst>
          </p:cNvPr>
          <p:cNvSpPr/>
          <p:nvPr/>
        </p:nvSpPr>
        <p:spPr>
          <a:xfrm>
            <a:off x="5407742" y="3070214"/>
            <a:ext cx="1376517" cy="49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2FF2A93-8047-3847-9D75-039D33675799}"/>
              </a:ext>
            </a:extLst>
          </p:cNvPr>
          <p:cNvSpPr/>
          <p:nvPr/>
        </p:nvSpPr>
        <p:spPr>
          <a:xfrm>
            <a:off x="4992415" y="6345869"/>
            <a:ext cx="702029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300" b="1" spc="20" dirty="0">
                <a:solidFill>
                  <a:srgbClr val="37343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OFFICE OF INTERNAL OVERSIGHT SERVICES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10F6979-90DA-D243-B87E-763D03C9F2F6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pic>
        <p:nvPicPr>
          <p:cNvPr id="6" name="Picture 5" descr="A picture containing text, device, fan, clipart&#10;&#10;Description automatically generated">
            <a:extLst>
              <a:ext uri="{FF2B5EF4-FFF2-40B4-BE49-F238E27FC236}">
                <a16:creationId xmlns:a16="http://schemas.microsoft.com/office/drawing/2014/main" id="{17CBB7ED-5046-5B42-9D9F-93C49BB2B7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0846" y="101102"/>
            <a:ext cx="1996779" cy="58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3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4AB18ED-149B-A946-BD32-19FFCE046C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51710" y="1817374"/>
            <a:ext cx="7829550" cy="3102642"/>
          </a:xfrm>
        </p:spPr>
        <p:txBody>
          <a:bodyPr>
            <a:noAutofit/>
          </a:bodyPr>
          <a:lstStyle/>
          <a:p>
            <a:pPr marL="406400" indent="-393700" algn="l">
              <a:buClr>
                <a:srgbClr val="009EDB"/>
              </a:buClr>
            </a:pPr>
            <a:r>
              <a:rPr lang="en-US" sz="1800" b="1" spc="20" dirty="0">
                <a:solidFill>
                  <a:srgbClr val="00A0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 </a:t>
            </a:r>
            <a:r>
              <a:rPr lang="en-US" sz="18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OIOS 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mandate 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 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independence </a:t>
            </a:r>
          </a:p>
          <a:p>
            <a:pPr marL="407988" indent="-395288" algn="l">
              <a:spcBef>
                <a:spcPts val="1800"/>
              </a:spcBef>
              <a:buClr>
                <a:srgbClr val="009EDB"/>
              </a:buClr>
            </a:pPr>
            <a:r>
              <a:rPr lang="en-US" sz="1800" b="1" spc="20" dirty="0">
                <a:solidFill>
                  <a:srgbClr val="00A0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</a:t>
            </a:r>
            <a:r>
              <a:rPr lang="en-US" b="1" spc="20" dirty="0">
                <a:solidFill>
                  <a:srgbClr val="00A0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Activities 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 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performance</a:t>
            </a:r>
            <a:endParaRPr lang="en-US" sz="2000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06400" indent="-393700" algn="l">
              <a:spcBef>
                <a:spcPts val="1800"/>
              </a:spcBef>
            </a:pPr>
            <a:r>
              <a:rPr lang="en-US" sz="1800" b="1" spc="20" dirty="0">
                <a:solidFill>
                  <a:srgbClr val="00A0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3.</a:t>
            </a:r>
            <a:r>
              <a:rPr lang="en-US" sz="2000" b="1" spc="20" dirty="0">
                <a:solidFill>
                  <a:srgbClr val="00A0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Structure, staffing 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resources</a:t>
            </a:r>
            <a:endParaRPr lang="en-US" sz="2200" b="1" spc="20" dirty="0">
              <a:solidFill>
                <a:srgbClr val="009ED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07988" indent="-395288" algn="l">
              <a:spcBef>
                <a:spcPts val="1800"/>
              </a:spcBef>
              <a:buClr>
                <a:srgbClr val="009EDB"/>
              </a:buClr>
            </a:pPr>
            <a:r>
              <a:rPr lang="en-US" sz="1800" b="1" spc="20" dirty="0">
                <a:solidFill>
                  <a:srgbClr val="00A0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</a:t>
            </a:r>
            <a:r>
              <a:rPr lang="en-US" b="1" spc="20" dirty="0">
                <a:solidFill>
                  <a:srgbClr val="00A0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Programme priorities </a:t>
            </a:r>
            <a:r>
              <a:rPr lang="en-US" sz="22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for</a:t>
            </a:r>
            <a:r>
              <a:rPr lang="en-US" sz="2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2023</a:t>
            </a:r>
            <a:endParaRPr lang="en-US" sz="2200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8133"/>
            <a:ext cx="9144000" cy="745766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Agenda: issues to be discussed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OIOS activities include audit, evaluation and investigations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1383323" y="1669321"/>
            <a:ext cx="9296400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purpose of OIOS is to assist the Secretary-General in:</a:t>
            </a:r>
            <a:endParaRPr lang="en-US" sz="1200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B8E6A0A-51D5-49D4-A2C6-70F566EEE166}"/>
              </a:ext>
            </a:extLst>
          </p:cNvPr>
          <p:cNvSpPr txBox="1">
            <a:spLocks/>
          </p:cNvSpPr>
          <p:nvPr/>
        </p:nvSpPr>
        <p:spPr>
          <a:xfrm>
            <a:off x="554804" y="2078574"/>
            <a:ext cx="10123209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5138">
              <a:spcBef>
                <a:spcPts val="500"/>
              </a:spcBef>
              <a:spcAft>
                <a:spcPts val="300"/>
              </a:spcAft>
              <a:buClr>
                <a:srgbClr val="009EDB"/>
              </a:buClr>
            </a:pPr>
            <a:b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fulfilling his/her 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internal oversight responsibilities…” </a:t>
            </a:r>
            <a:b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 respect of the 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resources and staff 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 the Organization…” </a:t>
            </a:r>
            <a:b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“through 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independent, professional 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 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timely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…”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b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“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internal audit, investigation, inspection </a:t>
            </a:r>
            <a:b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 </a:t>
            </a: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evaluation activities</a:t>
            </a:r>
            <a:r>
              <a:rPr lang="en-US" sz="2000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”</a:t>
            </a:r>
          </a:p>
          <a:p>
            <a:pPr marL="465138">
              <a:spcBef>
                <a:spcPts val="500"/>
              </a:spcBef>
              <a:spcAft>
                <a:spcPts val="300"/>
              </a:spcAft>
              <a:buClr>
                <a:srgbClr val="009EDB"/>
              </a:buClr>
              <a:tabLst>
                <a:tab pos="8285163" algn="l"/>
              </a:tabLst>
            </a:pP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	</a:t>
            </a:r>
            <a:r>
              <a:rPr lang="en-US" sz="12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(A/RES/48/218 B)</a:t>
            </a:r>
            <a:endParaRPr lang="en-US" sz="2000" b="1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65138" algn="l">
              <a:spcBef>
                <a:spcPts val="500"/>
              </a:spcBef>
              <a:spcAft>
                <a:spcPts val="300"/>
              </a:spcAft>
              <a:buClr>
                <a:srgbClr val="009EDB"/>
              </a:buClr>
            </a:pPr>
            <a:endParaRPr lang="en-US" sz="2000" b="1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65138" algn="l">
              <a:spcBef>
                <a:spcPts val="5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20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en-US" sz="2000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177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OIOS is operationally independent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1383323" y="1494663"/>
            <a:ext cx="9296400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Reports directly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the Secretary-General and the General Assembly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Authority to initiate, carry-out and report on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any action it considers necessary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fulfill its oversight responsibilities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Right to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direct and prompt access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 persons engaged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 activities under the authority of the Organization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Right of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access to all records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documents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assets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premises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as it considers necessary in the conduct of its activities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Under-Secretary-General for Internal Oversight is appointed by the Secretary-General, and approved by the Assembly, for a non-renewable term of 5 years. 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endParaRPr lang="en-US" sz="2000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endParaRPr lang="en-US" sz="2000" b="1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65138" algn="l">
              <a:spcBef>
                <a:spcPts val="5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en-US" sz="2000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24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OIOS covers more than 90 entities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1383323" y="1494663"/>
            <a:ext cx="9296400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UNHQ Secretariat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Departments/Offices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Offices away from UNHQ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UNOG, UNOV &amp; UNON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Five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regional commissions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ECLAC, ECA, UNESCAP, UNECE, ESCWA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Peacekeeping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Special Political Missions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Courts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Tribunals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– ICJ and IRMCT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Certain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funds &amp; programmes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UNEP, UN-HABITAT, UNHCR, UNJSPF</a:t>
            </a: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MoUs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with some other UN System entities</a:t>
            </a:r>
          </a:p>
        </p:txBody>
      </p:sp>
    </p:spTree>
    <p:extLst>
      <p:ext uri="{BB962C8B-B14F-4D97-AF65-F5344CB8AC3E}">
        <p14:creationId xmlns:p14="http://schemas.microsoft.com/office/powerpoint/2010/main" val="1612270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623E54-25F0-62F7-F6C3-23C4FF52B5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92" t="10834" r="11869" b="35570"/>
          <a:stretch/>
        </p:blipFill>
        <p:spPr>
          <a:xfrm>
            <a:off x="1" y="652885"/>
            <a:ext cx="12156830" cy="6205115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6F6EBD5-A700-E087-2AB9-317B4D6053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-13977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OIOS worldwide locations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FF206C3-F008-B048-229C-AE4FF8422079}"/>
              </a:ext>
            </a:extLst>
          </p:cNvPr>
          <p:cNvSpPr/>
          <p:nvPr/>
        </p:nvSpPr>
        <p:spPr>
          <a:xfrm>
            <a:off x="5427406" y="677141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8B0B15B-CC92-6291-5972-68E556B7522D}"/>
              </a:ext>
            </a:extLst>
          </p:cNvPr>
          <p:cNvSpPr txBox="1">
            <a:spLocks/>
          </p:cNvSpPr>
          <p:nvPr/>
        </p:nvSpPr>
        <p:spPr>
          <a:xfrm>
            <a:off x="9551277" y="6581290"/>
            <a:ext cx="2787985" cy="276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</a:pPr>
            <a:r>
              <a:rPr lang="en-US" sz="1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* Host entity at each location is indicated</a:t>
            </a:r>
          </a:p>
        </p:txBody>
      </p:sp>
    </p:spTree>
    <p:extLst>
      <p:ext uri="{BB962C8B-B14F-4D97-AF65-F5344CB8AC3E}">
        <p14:creationId xmlns:p14="http://schemas.microsoft.com/office/powerpoint/2010/main" val="2323854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Three main functions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1383323" y="1494663"/>
            <a:ext cx="9296400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8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Internal audit</a:t>
            </a:r>
            <a:endParaRPr lang="en-US" sz="2800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8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Inspection and Evaluation</a:t>
            </a:r>
            <a:endParaRPr lang="en-US" sz="2800" spc="2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39713" indent="-227013" algn="l">
              <a:lnSpc>
                <a:spcPct val="100000"/>
              </a:lnSpc>
              <a:spcBef>
                <a:spcPts val="22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8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Investigations Division</a:t>
            </a:r>
          </a:p>
        </p:txBody>
      </p:sp>
    </p:spTree>
    <p:extLst>
      <p:ext uri="{BB962C8B-B14F-4D97-AF65-F5344CB8AC3E}">
        <p14:creationId xmlns:p14="http://schemas.microsoft.com/office/powerpoint/2010/main" val="1373518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Internal Audit Division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924306" y="1384227"/>
            <a:ext cx="10582508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Conducts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financial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operational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management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audits for all United Nations activities under the administrative responsibility of the Secretary-General</a:t>
            </a:r>
          </a:p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Provides internal audit services as requested by separately administered funds and programmes</a:t>
            </a:r>
          </a:p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Conducts audits of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programme output delivery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Assesses the effectiveness of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internal controls</a:t>
            </a:r>
          </a:p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Recommends measures to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strengthen internal controls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to ensure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compliance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with legislative mandates, regulations and rules and policies and to 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enhance economy, efficiency and effectiveness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 operations</a:t>
            </a:r>
          </a:p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Monitors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the implementation of agreed internal audit recommendations and reporting on the status</a:t>
            </a:r>
          </a:p>
        </p:txBody>
      </p:sp>
    </p:spTree>
    <p:extLst>
      <p:ext uri="{BB962C8B-B14F-4D97-AF65-F5344CB8AC3E}">
        <p14:creationId xmlns:p14="http://schemas.microsoft.com/office/powerpoint/2010/main" val="1080287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food, plate&#10;&#10;Description automatically generated">
            <a:extLst>
              <a:ext uri="{FF2B5EF4-FFF2-40B4-BE49-F238E27FC236}">
                <a16:creationId xmlns:a16="http://schemas.microsoft.com/office/drawing/2014/main" id="{30FC2733-105F-1F46-9862-6D9F6733C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" y="6311023"/>
            <a:ext cx="1335024" cy="40946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F9CF15-3D8F-B54F-9AB9-C0E1C5FDC230}"/>
              </a:ext>
            </a:extLst>
          </p:cNvPr>
          <p:cNvSpPr/>
          <p:nvPr/>
        </p:nvSpPr>
        <p:spPr>
          <a:xfrm>
            <a:off x="0" y="0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5EC391F-46C5-2647-BB91-391140F1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662" y="118133"/>
            <a:ext cx="10632830" cy="745766"/>
          </a:xfrm>
        </p:spPr>
        <p:txBody>
          <a:bodyPr>
            <a:normAutofit/>
          </a:bodyPr>
          <a:lstStyle/>
          <a:p>
            <a:r>
              <a:rPr lang="en-US" sz="2900" b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Inspection and Evaluation Division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D01364-934A-704F-BD22-B634EE4B5450}"/>
              </a:ext>
            </a:extLst>
          </p:cNvPr>
          <p:cNvSpPr/>
          <p:nvPr/>
        </p:nvSpPr>
        <p:spPr>
          <a:xfrm>
            <a:off x="5427406" y="935047"/>
            <a:ext cx="1376517" cy="49162"/>
          </a:xfrm>
          <a:prstGeom prst="rect">
            <a:avLst/>
          </a:prstGeom>
          <a:solidFill>
            <a:srgbClr val="00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E6DF61-9013-CB4C-A095-5A1AC755FDDB}"/>
              </a:ext>
            </a:extLst>
          </p:cNvPr>
          <p:cNvCxnSpPr>
            <a:cxnSpLocks/>
          </p:cNvCxnSpPr>
          <p:nvPr/>
        </p:nvCxnSpPr>
        <p:spPr>
          <a:xfrm>
            <a:off x="289560" y="6126573"/>
            <a:ext cx="1161288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text, device, fan&#10;&#10;Description automatically generated">
            <a:extLst>
              <a:ext uri="{FF2B5EF4-FFF2-40B4-BE49-F238E27FC236}">
                <a16:creationId xmlns:a16="http://schemas.microsoft.com/office/drawing/2014/main" id="{C3DED555-376A-A840-87F0-5688EA4A018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44380" y="6291645"/>
            <a:ext cx="1458060" cy="42884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BFEED32-5D2A-8C4C-84CE-396CB335CC16}"/>
              </a:ext>
            </a:extLst>
          </p:cNvPr>
          <p:cNvSpPr txBox="1">
            <a:spLocks/>
          </p:cNvSpPr>
          <p:nvPr/>
        </p:nvSpPr>
        <p:spPr>
          <a:xfrm>
            <a:off x="936702" y="1494663"/>
            <a:ext cx="10582508" cy="1565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Evaluations</a:t>
            </a:r>
            <a:r>
              <a:rPr lang="en-US" sz="2000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assess the relevance, efficiency, effectiveness and impact of the organization’s programmes in relation to their objectives and mandates</a:t>
            </a:r>
          </a:p>
          <a:p>
            <a:pPr marL="12700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</a:pPr>
            <a:endParaRPr lang="en-US" sz="2000" spc="2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39713" indent="-227013" algn="l">
              <a:lnSpc>
                <a:spcPct val="100000"/>
              </a:lnSpc>
              <a:spcBef>
                <a:spcPts val="1600"/>
              </a:spcBef>
              <a:spcAft>
                <a:spcPts val="300"/>
              </a:spcAft>
              <a:buClr>
                <a:srgbClr val="009EDB"/>
              </a:buClr>
              <a:buFont typeface="Arial" panose="020B0604020202020204" pitchFamily="34" charset="0"/>
              <a:buChar char="•"/>
            </a:pPr>
            <a:r>
              <a:rPr lang="en-US" b="1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Inspections </a:t>
            </a:r>
            <a:r>
              <a:rPr lang="en-US" sz="2000" spc="2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review an organizational unit, issue or practice perceived to be of potential risk to help identify areas of improvement – recently focusing on monitoring and evaluation capacity</a:t>
            </a:r>
          </a:p>
        </p:txBody>
      </p:sp>
    </p:spTree>
    <p:extLst>
      <p:ext uri="{BB962C8B-B14F-4D97-AF65-F5344CB8AC3E}">
        <p14:creationId xmlns:p14="http://schemas.microsoft.com/office/powerpoint/2010/main" val="3725783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778</Words>
  <Application>Microsoft Office PowerPoint</Application>
  <PresentationFormat>Widescreen</PresentationFormat>
  <Paragraphs>88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Calibri</vt:lpstr>
      <vt:lpstr>Arial</vt:lpstr>
      <vt:lpstr>Courier New</vt:lpstr>
      <vt:lpstr>Calibri Light</vt:lpstr>
      <vt:lpstr>Roboto</vt:lpstr>
      <vt:lpstr>Office Theme</vt:lpstr>
      <vt:lpstr>Oversight Mechanisms: OIOS</vt:lpstr>
      <vt:lpstr>Agenda: issues to be discussed</vt:lpstr>
      <vt:lpstr>OIOS activities include audit, evaluation and investigations</vt:lpstr>
      <vt:lpstr>OIOS is operationally independent</vt:lpstr>
      <vt:lpstr>OIOS covers more than 90 entities</vt:lpstr>
      <vt:lpstr>OIOS worldwide locations</vt:lpstr>
      <vt:lpstr>Three main functions</vt:lpstr>
      <vt:lpstr>Internal Audit Division</vt:lpstr>
      <vt:lpstr>Inspection and Evaluation Division</vt:lpstr>
      <vt:lpstr>Investigations Division</vt:lpstr>
      <vt:lpstr>OIOS outputs and results in 2022/23</vt:lpstr>
      <vt:lpstr>Overall OIOS posts have increased slightly since 2017</vt:lpstr>
      <vt:lpstr>Peacekeeping support account is still a major source of funding</vt:lpstr>
      <vt:lpstr>Programme focus areas for 2023</vt:lpstr>
      <vt:lpstr>Our Vision  A strong and accountable United Nations </vt:lpstr>
    </vt:vector>
  </TitlesOfParts>
  <Manager/>
  <Company>United Nations OIOS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OIOS Background Slides</dc:title>
  <dc:subject/>
  <dc:creator>David Nyskohus</dc:creator>
  <cp:keywords/>
  <dc:description/>
  <cp:lastModifiedBy>Ben Swanson</cp:lastModifiedBy>
  <cp:revision>3</cp:revision>
  <dcterms:created xsi:type="dcterms:W3CDTF">2022-09-06T12:39:03Z</dcterms:created>
  <dcterms:modified xsi:type="dcterms:W3CDTF">2023-09-01T12:47:55Z</dcterms:modified>
  <cp:category/>
</cp:coreProperties>
</file>